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316" r:id="rId5"/>
    <p:sldId id="317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38" r:id="rId15"/>
    <p:sldId id="339" r:id="rId16"/>
    <p:sldId id="340" r:id="rId17"/>
    <p:sldId id="341" r:id="rId18"/>
    <p:sldId id="342" r:id="rId19"/>
    <p:sldId id="345" r:id="rId20"/>
    <p:sldId id="346" r:id="rId21"/>
    <p:sldId id="292" r:id="rId22"/>
    <p:sldId id="333" r:id="rId23"/>
    <p:sldId id="337" r:id="rId24"/>
    <p:sldId id="304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246" autoAdjust="0"/>
    <p:restoredTop sz="94660"/>
  </p:normalViewPr>
  <p:slideViewPr>
    <p:cSldViewPr snapToGrid="0">
      <p:cViewPr varScale="1">
        <p:scale>
          <a:sx n="71" d="100"/>
          <a:sy n="71" d="100"/>
        </p:scale>
        <p:origin x="2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FF837-68BE-4739-AD0D-757CD3071B6E}" type="datetimeFigureOut">
              <a:rPr lang="en-US" smtClean="0"/>
              <a:t>03/02/2022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1F3DB-26C4-4E83-9EBE-929FAC0CB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52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9E4660A-B983-4C87-93CA-1CD13AAC119B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87181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AE94F86-153E-40DE-BC87-D5337A03F26B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71469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AE94F86-153E-40DE-BC87-D5337A03F26B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35584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AE94F86-153E-40DE-BC87-D5337A03F26B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33649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AE94F86-153E-40DE-BC87-D5337A03F26B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20510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AE94F86-153E-40DE-BC87-D5337A03F26B}" type="slidenum">
              <a:rPr lang="en-US" smtClean="0"/>
              <a:pPr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58882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C2E462F-A208-4B99-ABB8-9C7BA06F817B}" type="slidenum">
              <a:rPr lang="en-US" smtClean="0"/>
              <a:pPr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49523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C2E462F-A208-4B99-ABB8-9C7BA06F817B}" type="slidenum">
              <a:rPr lang="en-US" smtClean="0"/>
              <a:pPr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11587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CADB-DEF5-4FD0-8336-384183336BF1}" type="datetimeFigureOut">
              <a:rPr lang="en-US" smtClean="0"/>
              <a:t>03/02/2022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9EFF-7446-4981-AE02-68DCBF6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7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CADB-DEF5-4FD0-8336-384183336BF1}" type="datetimeFigureOut">
              <a:rPr lang="en-US" smtClean="0"/>
              <a:t>03/02/2022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9EFF-7446-4981-AE02-68DCBF6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1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CADB-DEF5-4FD0-8336-384183336BF1}" type="datetimeFigureOut">
              <a:rPr lang="en-US" smtClean="0"/>
              <a:t>03/02/2022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9EFF-7446-4981-AE02-68DCBF6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8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CADB-DEF5-4FD0-8336-384183336BF1}" type="datetimeFigureOut">
              <a:rPr lang="en-US" smtClean="0"/>
              <a:t>03/02/2022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9EFF-7446-4981-AE02-68DCBF6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2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CADB-DEF5-4FD0-8336-384183336BF1}" type="datetimeFigureOut">
              <a:rPr lang="en-US" smtClean="0"/>
              <a:t>03/02/2022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9EFF-7446-4981-AE02-68DCBF6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4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CADB-DEF5-4FD0-8336-384183336BF1}" type="datetimeFigureOut">
              <a:rPr lang="en-US" smtClean="0"/>
              <a:t>03/02/2022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9EFF-7446-4981-AE02-68DCBF6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2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CADB-DEF5-4FD0-8336-384183336BF1}" type="datetimeFigureOut">
              <a:rPr lang="en-US" smtClean="0"/>
              <a:t>03/02/2022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9EFF-7446-4981-AE02-68DCBF6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3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CADB-DEF5-4FD0-8336-384183336BF1}" type="datetimeFigureOut">
              <a:rPr lang="en-US" smtClean="0"/>
              <a:t>03/02/2022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9EFF-7446-4981-AE02-68DCBF6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3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CADB-DEF5-4FD0-8336-384183336BF1}" type="datetimeFigureOut">
              <a:rPr lang="en-US" smtClean="0"/>
              <a:t>03/02/2022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9EFF-7446-4981-AE02-68DCBF6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3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CADB-DEF5-4FD0-8336-384183336BF1}" type="datetimeFigureOut">
              <a:rPr lang="en-US" smtClean="0"/>
              <a:t>03/02/2022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9EFF-7446-4981-AE02-68DCBF6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5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CADB-DEF5-4FD0-8336-384183336BF1}" type="datetimeFigureOut">
              <a:rPr lang="en-US" smtClean="0"/>
              <a:t>03/02/2022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9EFF-7446-4981-AE02-68DCBF6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5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BCADB-DEF5-4FD0-8336-384183336BF1}" type="datetimeFigureOut">
              <a:rPr lang="en-US" smtClean="0"/>
              <a:t>03/02/2022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79EFF-7446-4981-AE02-68DCBF6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4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4743" y="215153"/>
            <a:ext cx="12343104" cy="6858000"/>
            <a:chOff x="1" y="-47293"/>
            <a:chExt cx="9144000" cy="5231195"/>
          </a:xfrm>
        </p:grpSpPr>
        <p:sp>
          <p:nvSpPr>
            <p:cNvPr id="2" name="Rectangle 8"/>
            <p:cNvSpPr>
              <a:spLocks noChangeArrowheads="1"/>
            </p:cNvSpPr>
            <p:nvPr/>
          </p:nvSpPr>
          <p:spPr bwMode="auto">
            <a:xfrm>
              <a:off x="1" y="-47293"/>
              <a:ext cx="9144000" cy="5231195"/>
            </a:xfrm>
            <a:prstGeom prst="rect">
              <a:avLst/>
            </a:prstGeom>
            <a:solidFill>
              <a:schemeClr val="tx2"/>
            </a:solidFill>
            <a:ln w="762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vi-VN" altLang="en-US" sz="1013">
                <a:cs typeface="Arial" charset="0"/>
              </a:endParaRPr>
            </a:p>
          </p:txBody>
        </p:sp>
        <p:sp>
          <p:nvSpPr>
            <p:cNvPr id="2051" name="AutoShape 4"/>
            <p:cNvSpPr>
              <a:spLocks noChangeArrowheads="1"/>
            </p:cNvSpPr>
            <p:nvPr/>
          </p:nvSpPr>
          <p:spPr bwMode="auto">
            <a:xfrm>
              <a:off x="192236" y="82276"/>
              <a:ext cx="8802783" cy="4972057"/>
            </a:xfrm>
            <a:prstGeom prst="roundRect">
              <a:avLst>
                <a:gd name="adj" fmla="val 6454"/>
              </a:avLst>
            </a:prstGeom>
            <a:solidFill>
              <a:srgbClr val="FF0000"/>
            </a:solidFill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vi-VN" altLang="en-US" sz="1013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2052" name="AutoShape 4"/>
            <p:cNvSpPr>
              <a:spLocks noChangeArrowheads="1"/>
            </p:cNvSpPr>
            <p:nvPr/>
          </p:nvSpPr>
          <p:spPr bwMode="auto">
            <a:xfrm>
              <a:off x="269131" y="743441"/>
              <a:ext cx="8589721" cy="3486252"/>
            </a:xfrm>
            <a:prstGeom prst="roundRect">
              <a:avLst>
                <a:gd name="adj" fmla="val 7065"/>
              </a:avLst>
            </a:prstGeom>
            <a:solidFill>
              <a:schemeClr val="bg1"/>
            </a:solidFill>
            <a:ln w="5715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vi-VN" altLang="en-US" sz="1013">
                <a:cs typeface="Arial" charset="0"/>
              </a:endParaRPr>
            </a:p>
          </p:txBody>
        </p:sp>
        <p:sp>
          <p:nvSpPr>
            <p:cNvPr id="3083" name="WordArt 5"/>
            <p:cNvSpPr>
              <a:spLocks noChangeArrowheads="1" noChangeShapeType="1" noTextEdit="1"/>
            </p:cNvSpPr>
            <p:nvPr/>
          </p:nvSpPr>
          <p:spPr bwMode="auto">
            <a:xfrm>
              <a:off x="811163" y="140628"/>
              <a:ext cx="7911228" cy="571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2700" b="1" kern="10" dirty="0">
                  <a:solidFill>
                    <a:schemeClr val="bg1"/>
                  </a:solidFill>
                </a:rPr>
                <a:t>TRƯỜNG TIỂU HỌC TRUNG LẬP HẠ</a:t>
              </a:r>
              <a:endParaRPr lang="en-US" sz="2700" b="1" kern="1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WordArt 10"/>
          <p:cNvSpPr>
            <a:spLocks noChangeArrowheads="1" noChangeShapeType="1" noTextEdit="1"/>
          </p:cNvSpPr>
          <p:nvPr/>
        </p:nvSpPr>
        <p:spPr bwMode="auto">
          <a:xfrm>
            <a:off x="1992312" y="5888085"/>
            <a:ext cx="8128000" cy="860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950" b="1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bg1"/>
                </a:solidFill>
              </a:rPr>
              <a:t>Người dạy: Nguyễn Văn Đắng</a:t>
            </a:r>
            <a:endParaRPr lang="en-US" sz="4950" b="1" kern="10" dirty="0">
              <a:ln w="9525">
                <a:solidFill>
                  <a:srgbClr val="000099"/>
                </a:solidFill>
                <a:round/>
                <a:headEnd/>
                <a:tailEnd/>
              </a:ln>
              <a:solidFill>
                <a:schemeClr val="bg1"/>
              </a:solidFill>
            </a:endParaRPr>
          </a:p>
        </p:txBody>
      </p:sp>
      <p:sp>
        <p:nvSpPr>
          <p:cNvPr id="18" name="WordArt 10"/>
          <p:cNvSpPr>
            <a:spLocks noChangeArrowheads="1" noChangeShapeType="1" noTextEdit="1"/>
          </p:cNvSpPr>
          <p:nvPr/>
        </p:nvSpPr>
        <p:spPr bwMode="auto">
          <a:xfrm>
            <a:off x="2974976" y="2495551"/>
            <a:ext cx="6545263" cy="6080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80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80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80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80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80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2" name="WordArt 10"/>
          <p:cNvSpPr>
            <a:spLocks noChangeArrowheads="1" noChangeShapeType="1" noTextEdit="1"/>
          </p:cNvSpPr>
          <p:nvPr/>
        </p:nvSpPr>
        <p:spPr bwMode="auto">
          <a:xfrm>
            <a:off x="3179763" y="1803401"/>
            <a:ext cx="5562600" cy="434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950" b="1" kern="1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33FF"/>
                </a:solidFill>
              </a:rPr>
              <a:t>HỌC  ONLINE</a:t>
            </a:r>
          </a:p>
        </p:txBody>
      </p:sp>
      <p:sp>
        <p:nvSpPr>
          <p:cNvPr id="15" name="WordArt 10"/>
          <p:cNvSpPr>
            <a:spLocks noChangeArrowheads="1" noChangeShapeType="1" noTextEdit="1"/>
          </p:cNvSpPr>
          <p:nvPr/>
        </p:nvSpPr>
        <p:spPr bwMode="auto">
          <a:xfrm>
            <a:off x="1290486" y="3424239"/>
            <a:ext cx="9914241" cy="8699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5400" b="1" kern="1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CHUYỂN HƯỚNG PHẢI, TRÁI</a:t>
            </a:r>
            <a:endParaRPr lang="en-US" sz="5400" b="1" kern="1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WordArt 10"/>
          <p:cNvSpPr>
            <a:spLocks noChangeArrowheads="1" noChangeShapeType="1" noTextEdit="1"/>
          </p:cNvSpPr>
          <p:nvPr/>
        </p:nvSpPr>
        <p:spPr bwMode="auto">
          <a:xfrm>
            <a:off x="1789964" y="4667999"/>
            <a:ext cx="9097184" cy="6080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b="1" kern="1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8000" b="1" kern="1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kern="1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8000" b="1" kern="1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8000" b="1" kern="1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8000" b="1" kern="1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kern="1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8000" b="1" kern="1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8000" b="1" kern="1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890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2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621"/>
          <p:cNvPicPr>
            <a:picLocks noChangeAspect="1" noChangeArrowheads="1"/>
          </p:cNvPicPr>
          <p:nvPr/>
        </p:nvPicPr>
        <p:blipFill>
          <a:blip r:embed="rId2">
            <a:lum bright="18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 r="6839" b="13823"/>
          <a:stretch>
            <a:fillRect/>
          </a:stretch>
        </p:blipFill>
        <p:spPr bwMode="auto">
          <a:xfrm>
            <a:off x="1994456" y="1058863"/>
            <a:ext cx="8107363" cy="37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7" descr="blob:file:///993173be-0db6-44b1-ad64-b6bfb7f9ed7b"/>
          <p:cNvSpPr>
            <a:spLocks noChangeAspect="1" noChangeArrowheads="1"/>
          </p:cNvSpPr>
          <p:nvPr/>
        </p:nvSpPr>
        <p:spPr bwMode="auto">
          <a:xfrm>
            <a:off x="1587500" y="-27463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26866" y="4897532"/>
            <a:ext cx="4572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39815" y="4825999"/>
            <a:ext cx="4572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84490" y="4824412"/>
            <a:ext cx="4572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646615" y="4794249"/>
            <a:ext cx="4572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52798" y="4798172"/>
            <a:ext cx="947737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</a:rPr>
              <a:t>TTCB</a:t>
            </a:r>
          </a:p>
        </p:txBody>
      </p:sp>
      <p:sp>
        <p:nvSpPr>
          <p:cNvPr id="16393" name="Rectangle 5"/>
          <p:cNvSpPr>
            <a:spLocks noChangeArrowheads="1"/>
          </p:cNvSpPr>
          <p:nvPr/>
        </p:nvSpPr>
        <p:spPr bwMode="auto">
          <a:xfrm>
            <a:off x="1524001" y="1566677"/>
            <a:ext cx="96215" cy="403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7610" tIns="71415" rIns="47610" bIns="53958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6394" name="Rectangle 8"/>
          <p:cNvSpPr>
            <a:spLocks noChangeArrowheads="1"/>
          </p:cNvSpPr>
          <p:nvPr/>
        </p:nvSpPr>
        <p:spPr bwMode="auto">
          <a:xfrm>
            <a:off x="1620216" y="646519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1" name="Chỗ dành sẵn cho Nội dung 2"/>
          <p:cNvSpPr txBox="1">
            <a:spLocks/>
          </p:cNvSpPr>
          <p:nvPr/>
        </p:nvSpPr>
        <p:spPr bwMode="auto">
          <a:xfrm>
            <a:off x="1892300" y="152400"/>
            <a:ext cx="7937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2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Phần cơ bản: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động tác Toàn thân: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66320" y="5388068"/>
            <a:ext cx="9789459" cy="9172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Nhịp</a:t>
            </a:r>
            <a:r>
              <a:rPr lang="en-US" sz="4000" b="1" dirty="0" smtClean="0"/>
              <a:t> 5,6,7,8 </a:t>
            </a:r>
            <a:r>
              <a:rPr lang="en-US" sz="4000" b="1" dirty="0" err="1" smtClean="0"/>
              <a:t>như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nhịp</a:t>
            </a:r>
            <a:r>
              <a:rPr lang="en-US" sz="4000" b="1" dirty="0" smtClean="0"/>
              <a:t> 1 </a:t>
            </a:r>
            <a:r>
              <a:rPr lang="en-US" sz="4000" b="1" dirty="0" err="1" smtClean="0"/>
              <a:t>nhưng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đổi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chân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2563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6" name="Picture 2" descr="608"/>
          <p:cNvPicPr>
            <a:picLocks noChangeAspect="1" noChangeArrowheads="1"/>
          </p:cNvPicPr>
          <p:nvPr/>
        </p:nvPicPr>
        <p:blipFill>
          <a:blip r:embed="rId2">
            <a:lum bright="18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4" r="2809" b="14282"/>
          <a:stretch>
            <a:fillRect/>
          </a:stretch>
        </p:blipFill>
        <p:spPr bwMode="auto">
          <a:xfrm>
            <a:off x="1739901" y="1102659"/>
            <a:ext cx="8775926" cy="388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 bwMode="auto">
          <a:xfrm>
            <a:off x="1928814" y="4957109"/>
            <a:ext cx="947737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4760914" y="4957109"/>
            <a:ext cx="947737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7427914" y="4957109"/>
            <a:ext cx="947737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9604376" y="4957109"/>
            <a:ext cx="947738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1909764" y="1570786"/>
            <a:ext cx="96215" cy="403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7610" tIns="71415" rIns="47610" bIns="53958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1909764" y="1812679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9461" name="Rectangle 9"/>
          <p:cNvSpPr>
            <a:spLocks noChangeArrowheads="1"/>
          </p:cNvSpPr>
          <p:nvPr/>
        </p:nvSpPr>
        <p:spPr bwMode="auto">
          <a:xfrm>
            <a:off x="1909764" y="1728040"/>
            <a:ext cx="65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/>
            </a:r>
            <a:br>
              <a:rPr lang="en-US" altLang="en-US" sz="1100">
                <a:latin typeface="Arial" panose="020B0604020202020204" pitchFamily="34" charset="0"/>
              </a:rPr>
            </a:b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9462" name="AutoShape 7" descr="blob:file:///993173be-0db6-44b1-ad64-b6bfb7f9ed7b"/>
          <p:cNvSpPr>
            <a:spLocks noChangeAspect="1" noChangeArrowheads="1"/>
          </p:cNvSpPr>
          <p:nvPr/>
        </p:nvSpPr>
        <p:spPr bwMode="auto">
          <a:xfrm>
            <a:off x="1587500" y="-27463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524001" y="1566677"/>
            <a:ext cx="96215" cy="403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7610" tIns="71415" rIns="47610" bIns="53958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1524001" y="1808570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6" name="Chỗ dành sẵn cho Nội dung 2"/>
          <p:cNvSpPr txBox="1">
            <a:spLocks/>
          </p:cNvSpPr>
          <p:nvPr/>
        </p:nvSpPr>
        <p:spPr bwMode="auto">
          <a:xfrm>
            <a:off x="1892300" y="152400"/>
            <a:ext cx="7937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 dirty="0">
                <a:solidFill>
                  <a:srgbClr val="0000FF"/>
                </a:solidFill>
              </a:rPr>
              <a:t>2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966320" y="5388068"/>
            <a:ext cx="9789459" cy="9172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Nhịp</a:t>
            </a:r>
            <a:r>
              <a:rPr lang="en-US" sz="4000" b="1" dirty="0" smtClean="0"/>
              <a:t> 5,6,7,8 </a:t>
            </a:r>
            <a:r>
              <a:rPr lang="en-US" sz="4000" b="1" dirty="0" err="1" smtClean="0"/>
              <a:t>như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nhịp</a:t>
            </a:r>
            <a:r>
              <a:rPr lang="en-US" sz="4000" b="1" dirty="0" smtClean="0"/>
              <a:t> 1 </a:t>
            </a:r>
            <a:r>
              <a:rPr lang="en-US" sz="4000" b="1" dirty="0" err="1" smtClean="0"/>
              <a:t>nhưng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đổi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chân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71505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AutoShape 7" descr="blob:file:///993173be-0db6-44b1-ad64-b6bfb7f9ed7b"/>
          <p:cNvSpPr>
            <a:spLocks noChangeAspect="1" noChangeArrowheads="1"/>
          </p:cNvSpPr>
          <p:nvPr/>
        </p:nvSpPr>
        <p:spPr bwMode="auto">
          <a:xfrm>
            <a:off x="1587500" y="-27463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6" name="Chỗ dành sẵn cho Nội dung 2"/>
          <p:cNvSpPr txBox="1">
            <a:spLocks/>
          </p:cNvSpPr>
          <p:nvPr/>
        </p:nvSpPr>
        <p:spPr bwMode="auto">
          <a:xfrm>
            <a:off x="1892300" y="152400"/>
            <a:ext cx="7937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 dirty="0">
                <a:solidFill>
                  <a:srgbClr val="0000FF"/>
                </a:solidFill>
              </a:rPr>
              <a:t>2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965325" y="815975"/>
            <a:ext cx="3416300" cy="5791200"/>
          </a:xfrm>
          <a:prstGeom prst="roundRect">
            <a:avLst>
              <a:gd name="adj" fmla="val 852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968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1893" tIns="71415" rIns="61893" bIns="5395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21920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121920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AutoShape 4" descr="blob:file:///be0a11a7-202c-4195-80b4-f1fca909f10f"/>
          <p:cNvSpPr>
            <a:spLocks noChangeAspect="1" noChangeArrowheads="1"/>
          </p:cNvSpPr>
          <p:nvPr/>
        </p:nvSpPr>
        <p:spPr bwMode="auto">
          <a:xfrm>
            <a:off x="63500" y="-2746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3" descr="a1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C8C4C1"/>
              </a:clrFrom>
              <a:clrTo>
                <a:srgbClr val="C8C4C1">
                  <a:alpha val="0"/>
                </a:srgbClr>
              </a:clrTo>
            </a:clrChange>
            <a:lum bright="20000" contras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" t="-1968" r="354" b="16061"/>
          <a:stretch/>
        </p:blipFill>
        <p:spPr bwMode="auto">
          <a:xfrm>
            <a:off x="647950" y="815975"/>
            <a:ext cx="11786949" cy="438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1201270" y="5742174"/>
            <a:ext cx="9789459" cy="9172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Nhịp</a:t>
            </a:r>
            <a:r>
              <a:rPr lang="en-US" sz="4000" b="1" dirty="0" smtClean="0"/>
              <a:t> 5,6,7,8 </a:t>
            </a:r>
            <a:r>
              <a:rPr lang="en-US" sz="4000" b="1" dirty="0" err="1" smtClean="0"/>
              <a:t>như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nhịp</a:t>
            </a:r>
            <a:r>
              <a:rPr lang="en-US" sz="4000" b="1" dirty="0" smtClean="0"/>
              <a:t> 1,2,3,4</a:t>
            </a:r>
            <a:endParaRPr lang="en-US" sz="4000" b="1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3351214" y="5145791"/>
            <a:ext cx="947737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028566" y="5145791"/>
            <a:ext cx="947737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8203190" y="5145791"/>
            <a:ext cx="947737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0872028" y="5145791"/>
            <a:ext cx="947738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647950" y="5145791"/>
            <a:ext cx="1476377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C00000"/>
                </a:solidFill>
              </a:rPr>
              <a:t>TTCB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80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AutoShape 7" descr="blob:file:///993173be-0db6-44b1-ad64-b6bfb7f9ed7b"/>
          <p:cNvSpPr>
            <a:spLocks noChangeAspect="1" noChangeArrowheads="1"/>
          </p:cNvSpPr>
          <p:nvPr/>
        </p:nvSpPr>
        <p:spPr bwMode="auto">
          <a:xfrm>
            <a:off x="1587500" y="-27463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965325" y="815975"/>
            <a:ext cx="3416300" cy="5791200"/>
          </a:xfrm>
          <a:prstGeom prst="roundRect">
            <a:avLst>
              <a:gd name="adj" fmla="val 852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968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1893" tIns="71415" rIns="61893" bIns="5395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21920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121920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AutoShape 4" descr="blob:file:///be0a11a7-202c-4195-80b4-f1fca909f10f"/>
          <p:cNvSpPr>
            <a:spLocks noChangeAspect="1" noChangeArrowheads="1"/>
          </p:cNvSpPr>
          <p:nvPr/>
        </p:nvSpPr>
        <p:spPr bwMode="auto">
          <a:xfrm>
            <a:off x="63500" y="-2746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201270" y="5742174"/>
            <a:ext cx="10255624" cy="9172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Nhịp 5,6,7,8 </a:t>
            </a:r>
            <a:r>
              <a:rPr lang="en-US" sz="4000" b="1" dirty="0" err="1" smtClean="0"/>
              <a:t>như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nhịp</a:t>
            </a:r>
            <a:r>
              <a:rPr lang="en-US" sz="4000" b="1" dirty="0" smtClean="0"/>
              <a:t> 1,2,3,4 </a:t>
            </a:r>
            <a:r>
              <a:rPr lang="en-US" sz="4000" b="1" dirty="0" err="1" smtClean="0"/>
              <a:t>nhưng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đôi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chân</a:t>
            </a:r>
            <a:endParaRPr lang="en-US" sz="4000" b="1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3351214" y="5145791"/>
            <a:ext cx="947737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028566" y="5145791"/>
            <a:ext cx="947737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8203190" y="5145791"/>
            <a:ext cx="947737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0872028" y="5145791"/>
            <a:ext cx="947738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647950" y="5145791"/>
            <a:ext cx="1476377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C00000"/>
                </a:solidFill>
              </a:rPr>
              <a:t>TTCB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21" name="Chỗ dành sẵn cho Nội dung 2"/>
          <p:cNvSpPr txBox="1">
            <a:spLocks/>
          </p:cNvSpPr>
          <p:nvPr/>
        </p:nvSpPr>
        <p:spPr bwMode="auto">
          <a:xfrm>
            <a:off x="1009277" y="271057"/>
            <a:ext cx="7937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 dirty="0">
                <a:solidFill>
                  <a:srgbClr val="0000FF"/>
                </a:solidFill>
              </a:rPr>
              <a:t>2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 descr="a15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CECAC9"/>
              </a:clrFrom>
              <a:clrTo>
                <a:srgbClr val="CECA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" t="2132" r="3811" b="12907"/>
          <a:stretch/>
        </p:blipFill>
        <p:spPr bwMode="auto">
          <a:xfrm>
            <a:off x="443974" y="1712833"/>
            <a:ext cx="11169183" cy="305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4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AutoShape 4"/>
          <p:cNvSpPr>
            <a:spLocks noChangeArrowheads="1"/>
          </p:cNvSpPr>
          <p:nvPr/>
        </p:nvSpPr>
        <p:spPr bwMode="auto">
          <a:xfrm>
            <a:off x="403391" y="403309"/>
            <a:ext cx="7617661" cy="1118404"/>
          </a:xfrm>
          <a:prstGeom prst="cloudCallout">
            <a:avLst>
              <a:gd name="adj1" fmla="val 21474"/>
              <a:gd name="adj2" fmla="val 158329"/>
            </a:avLst>
          </a:prstGeom>
          <a:gradFill rotWithShape="1">
            <a:gsLst>
              <a:gs pos="0">
                <a:srgbClr val="FAA4D1"/>
              </a:gs>
              <a:gs pos="100000">
                <a:schemeClr val="bg1"/>
              </a:gs>
            </a:gsLst>
            <a:lin ang="5400000" scaled="1"/>
          </a:gradFill>
          <a:ln w="38100" cap="rnd">
            <a:solidFill>
              <a:srgbClr val="FF0066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Tập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hợp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hàng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ngang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1" t="69351" r="49275" b="15044"/>
          <a:stretch/>
        </p:blipFill>
        <p:spPr bwMode="auto">
          <a:xfrm>
            <a:off x="578572" y="1521713"/>
            <a:ext cx="11138067" cy="453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95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AutoShape 4"/>
          <p:cNvSpPr>
            <a:spLocks noChangeArrowheads="1"/>
          </p:cNvSpPr>
          <p:nvPr/>
        </p:nvSpPr>
        <p:spPr bwMode="auto">
          <a:xfrm>
            <a:off x="403391" y="403309"/>
            <a:ext cx="7617661" cy="1118404"/>
          </a:xfrm>
          <a:prstGeom prst="cloudCallout">
            <a:avLst>
              <a:gd name="adj1" fmla="val 21474"/>
              <a:gd name="adj2" fmla="val 158329"/>
            </a:avLst>
          </a:prstGeom>
          <a:gradFill rotWithShape="1">
            <a:gsLst>
              <a:gs pos="0">
                <a:srgbClr val="FAA4D1"/>
              </a:gs>
              <a:gs pos="100000">
                <a:schemeClr val="bg1"/>
              </a:gs>
            </a:gsLst>
            <a:lin ang="5400000" scaled="1"/>
          </a:gradFill>
          <a:ln w="38100" cap="rnd">
            <a:solidFill>
              <a:srgbClr val="FF0066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Dóng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hàng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ngang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t="65555" r="51691" b="20599"/>
          <a:stretch>
            <a:fillRect/>
          </a:stretch>
        </p:blipFill>
        <p:spPr bwMode="auto">
          <a:xfrm>
            <a:off x="137902" y="1789428"/>
            <a:ext cx="12054098" cy="5266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52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AutoShape 4"/>
          <p:cNvSpPr>
            <a:spLocks noChangeArrowheads="1"/>
          </p:cNvSpPr>
          <p:nvPr/>
        </p:nvSpPr>
        <p:spPr bwMode="auto">
          <a:xfrm>
            <a:off x="403391" y="403309"/>
            <a:ext cx="7617661" cy="1118404"/>
          </a:xfrm>
          <a:prstGeom prst="cloudCallout">
            <a:avLst>
              <a:gd name="adj1" fmla="val 21474"/>
              <a:gd name="adj2" fmla="val 158329"/>
            </a:avLst>
          </a:prstGeom>
          <a:gradFill rotWithShape="1">
            <a:gsLst>
              <a:gs pos="0">
                <a:srgbClr val="FAA4D1"/>
              </a:gs>
              <a:gs pos="100000">
                <a:schemeClr val="bg1"/>
              </a:gs>
            </a:gsLst>
            <a:lin ang="5400000" scaled="1"/>
          </a:gradFill>
          <a:ln w="38100" cap="rnd">
            <a:solidFill>
              <a:srgbClr val="FF0066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Điểm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hàng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ngang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6" t="65555" r="7832" b="20599"/>
          <a:stretch>
            <a:fillRect/>
          </a:stretch>
        </p:blipFill>
        <p:spPr bwMode="auto">
          <a:xfrm>
            <a:off x="403391" y="2033546"/>
            <a:ext cx="11744085" cy="473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Callout 10"/>
          <p:cNvSpPr/>
          <p:nvPr/>
        </p:nvSpPr>
        <p:spPr>
          <a:xfrm>
            <a:off x="3411227" y="1817899"/>
            <a:ext cx="800994" cy="533400"/>
          </a:xfrm>
          <a:prstGeom prst="wedgeEllipseCallout">
            <a:avLst>
              <a:gd name="adj1" fmla="val -37160"/>
              <a:gd name="adj2" fmla="val 1114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/>
              <a:t>1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4816062" y="1817899"/>
            <a:ext cx="800994" cy="533400"/>
          </a:xfrm>
          <a:prstGeom prst="wedgeEllipseCallout">
            <a:avLst>
              <a:gd name="adj1" fmla="val -37160"/>
              <a:gd name="adj2" fmla="val 1114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/>
              <a:t>2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6365030" y="1817899"/>
            <a:ext cx="800994" cy="533400"/>
          </a:xfrm>
          <a:prstGeom prst="wedgeEllipseCallout">
            <a:avLst>
              <a:gd name="adj1" fmla="val -37160"/>
              <a:gd name="adj2" fmla="val 1114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/>
              <a:t>3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7710978" y="1817899"/>
            <a:ext cx="800994" cy="533400"/>
          </a:xfrm>
          <a:prstGeom prst="wedgeEllipseCallout">
            <a:avLst>
              <a:gd name="adj1" fmla="val -37160"/>
              <a:gd name="adj2" fmla="val 1114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/>
              <a:t>4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8990950" y="1817899"/>
            <a:ext cx="800994" cy="533400"/>
          </a:xfrm>
          <a:prstGeom prst="wedgeEllipseCallout">
            <a:avLst>
              <a:gd name="adj1" fmla="val -37160"/>
              <a:gd name="adj2" fmla="val 1114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/>
              <a:t>5</a:t>
            </a:r>
          </a:p>
        </p:txBody>
      </p:sp>
      <p:sp>
        <p:nvSpPr>
          <p:cNvPr id="16" name="Oval Callout 15"/>
          <p:cNvSpPr/>
          <p:nvPr/>
        </p:nvSpPr>
        <p:spPr>
          <a:xfrm>
            <a:off x="10270922" y="1817899"/>
            <a:ext cx="1631518" cy="533400"/>
          </a:xfrm>
          <a:prstGeom prst="wedgeEllipseCallout">
            <a:avLst>
              <a:gd name="adj1" fmla="val -37160"/>
              <a:gd name="adj2" fmla="val 1114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/>
              <a:t>6 </a:t>
            </a:r>
            <a:r>
              <a:rPr lang="en-US" sz="2400" b="1" dirty="0" err="1"/>
              <a:t>hết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3382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14477" y="1661160"/>
            <a:ext cx="11787963" cy="4968240"/>
          </a:xfrm>
          <a:prstGeom prst="roundRect">
            <a:avLst>
              <a:gd name="adj" fmla="val 32264"/>
            </a:avLst>
          </a:prstGeom>
          <a:solidFill>
            <a:schemeClr val="accent6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 dirty="0"/>
              <a:t>HỌC SINH </a:t>
            </a:r>
            <a:r>
              <a:rPr lang="en-US" sz="8800" b="1" dirty="0" smtClean="0"/>
              <a:t>QUAN </a:t>
            </a:r>
            <a:r>
              <a:rPr lang="en-US" sz="8800" b="1" dirty="0"/>
              <a:t>SÁT </a:t>
            </a:r>
            <a:r>
              <a:rPr lang="en-US" sz="8800" b="1" dirty="0" smtClean="0"/>
              <a:t>TRANH VÀ TẬP LUYỆN</a:t>
            </a:r>
            <a:endParaRPr lang="en-US" sz="8800" b="1" dirty="0"/>
          </a:p>
        </p:txBody>
      </p:sp>
      <p:sp>
        <p:nvSpPr>
          <p:cNvPr id="12293" name="AutoShape 4"/>
          <p:cNvSpPr>
            <a:spLocks noChangeArrowheads="1"/>
          </p:cNvSpPr>
          <p:nvPr/>
        </p:nvSpPr>
        <p:spPr bwMode="auto">
          <a:xfrm>
            <a:off x="403391" y="403309"/>
            <a:ext cx="9867531" cy="1118404"/>
          </a:xfrm>
          <a:prstGeom prst="cloudCallout">
            <a:avLst>
              <a:gd name="adj1" fmla="val 21474"/>
              <a:gd name="adj2" fmla="val 158329"/>
            </a:avLst>
          </a:prstGeom>
          <a:gradFill rotWithShape="1">
            <a:gsLst>
              <a:gs pos="0">
                <a:srgbClr val="FAA4D1"/>
              </a:gs>
              <a:gs pos="100000">
                <a:schemeClr val="bg1"/>
              </a:gs>
            </a:gsLst>
            <a:lin ang="5400000" scaled="1"/>
          </a:gradFill>
          <a:ln w="38100" cap="rnd">
            <a:solidFill>
              <a:srgbClr val="FF0066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Ôn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đi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đều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theo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dàng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dọc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27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7" descr="blob:file:///993173be-0db6-44b1-ad64-b6bfb7f9ed7b"/>
          <p:cNvSpPr>
            <a:spLocks noChangeAspect="1" noChangeArrowheads="1"/>
          </p:cNvSpPr>
          <p:nvPr/>
        </p:nvSpPr>
        <p:spPr bwMode="auto">
          <a:xfrm>
            <a:off x="1587500" y="-27463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2" name="Chỗ dành sẵn cho Nội dung 2"/>
          <p:cNvSpPr>
            <a:spLocks noGrp="1"/>
          </p:cNvSpPr>
          <p:nvPr>
            <p:ph idx="1"/>
          </p:nvPr>
        </p:nvSpPr>
        <p:spPr>
          <a:xfrm>
            <a:off x="454959" y="410967"/>
            <a:ext cx="11282081" cy="16986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4400" b="1" dirty="0">
                <a:solidFill>
                  <a:srgbClr val="0000FF"/>
                </a:solidFill>
              </a:rPr>
              <a:t>2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343025" algn="ctr"/>
              </a:tabLst>
            </a:pP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343025" algn="ctr"/>
              </a:tabLst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(2 - 3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343025" algn="ctr"/>
              </a:tabLst>
            </a:pP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endParaRPr lang="en-US" alt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295421" y="256032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Arc 1"/>
          <p:cNvSpPr>
            <a:spLocks/>
          </p:cNvSpPr>
          <p:nvPr/>
        </p:nvSpPr>
        <p:spPr bwMode="auto">
          <a:xfrm flipV="1">
            <a:off x="150667" y="3071495"/>
            <a:ext cx="79375" cy="7254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082"/>
              <a:gd name="T1" fmla="*/ 0 h 21600"/>
              <a:gd name="T2" fmla="*/ 1082 w 1082"/>
              <a:gd name="T3" fmla="*/ 27 h 21600"/>
              <a:gd name="T4" fmla="*/ 0 w 108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82" h="21600" fill="none" extrusionOk="0">
                <a:moveTo>
                  <a:pt x="-1" y="0"/>
                </a:moveTo>
                <a:cubicBezTo>
                  <a:pt x="360" y="0"/>
                  <a:pt x="721" y="9"/>
                  <a:pt x="1081" y="27"/>
                </a:cubicBezTo>
              </a:path>
              <a:path w="1082" h="21600" stroke="0" extrusionOk="0">
                <a:moveTo>
                  <a:pt x="-1" y="0"/>
                </a:moveTo>
                <a:cubicBezTo>
                  <a:pt x="360" y="0"/>
                  <a:pt x="721" y="9"/>
                  <a:pt x="1081" y="27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929127" y="570598"/>
            <a:ext cx="3337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430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430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430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430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430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430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430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430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430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43025" algn="ctr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60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14477" y="1661160"/>
            <a:ext cx="11787963" cy="4968240"/>
          </a:xfrm>
          <a:prstGeom prst="roundRect">
            <a:avLst>
              <a:gd name="adj" fmla="val 32264"/>
            </a:avLst>
          </a:prstGeom>
          <a:solidFill>
            <a:schemeClr val="accent6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 dirty="0"/>
              <a:t>HỌC SINH </a:t>
            </a:r>
            <a:r>
              <a:rPr lang="en-US" sz="8800" b="1" dirty="0" smtClean="0"/>
              <a:t>QUAN </a:t>
            </a:r>
            <a:r>
              <a:rPr lang="en-US" sz="8800" b="1" dirty="0"/>
              <a:t>SÁT </a:t>
            </a:r>
            <a:r>
              <a:rPr lang="en-US" sz="8800" b="1" dirty="0" smtClean="0"/>
              <a:t>TRANH</a:t>
            </a:r>
            <a:endParaRPr lang="en-US" sz="8800" b="1" dirty="0"/>
          </a:p>
        </p:txBody>
      </p:sp>
      <p:sp>
        <p:nvSpPr>
          <p:cNvPr id="12293" name="AutoShape 4"/>
          <p:cNvSpPr>
            <a:spLocks noChangeArrowheads="1"/>
          </p:cNvSpPr>
          <p:nvPr/>
        </p:nvSpPr>
        <p:spPr bwMode="auto">
          <a:xfrm>
            <a:off x="403391" y="403309"/>
            <a:ext cx="9867531" cy="1118404"/>
          </a:xfrm>
          <a:prstGeom prst="cloudCallout">
            <a:avLst>
              <a:gd name="adj1" fmla="val 21474"/>
              <a:gd name="adj2" fmla="val 158329"/>
            </a:avLst>
          </a:prstGeom>
          <a:gradFill rotWithShape="1">
            <a:gsLst>
              <a:gs pos="0">
                <a:srgbClr val="FAA4D1"/>
              </a:gs>
              <a:gs pos="100000">
                <a:schemeClr val="bg1"/>
              </a:gs>
            </a:gsLst>
            <a:lin ang="5400000" scaled="1"/>
          </a:gradFill>
          <a:ln w="38100" cap="rnd">
            <a:solidFill>
              <a:srgbClr val="FF0066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Ôn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đi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chuyển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hướng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descr="Newsprint"/>
          <p:cNvSpPr>
            <a:spLocks noGrp="1" noChangeArrowheads="1"/>
          </p:cNvSpPr>
          <p:nvPr>
            <p:ph type="title"/>
          </p:nvPr>
        </p:nvSpPr>
        <p:spPr>
          <a:xfrm>
            <a:off x="128999" y="-1961"/>
            <a:ext cx="11677520" cy="1144961"/>
          </a:xfrm>
        </p:spPr>
        <p:txBody>
          <a:bodyPr>
            <a:normAutofit/>
          </a:bodyPr>
          <a:lstStyle/>
          <a:p>
            <a:r>
              <a:rPr lang="en-US" altLang="en-US" sz="3600" b="1" dirty="0">
                <a:solidFill>
                  <a:srgbClr val="8B2F9D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Tiết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31: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Ôn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đi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trên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vạch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thẳng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hai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tay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chống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hông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đi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trên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vạch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thẳng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hai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tay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dang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ngang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856694" y="5791200"/>
            <a:ext cx="7620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II.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Địa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Sân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grpSp>
        <p:nvGrpSpPr>
          <p:cNvPr id="5124" name="Group 1"/>
          <p:cNvGrpSpPr>
            <a:grpSpLocks/>
          </p:cNvGrpSpPr>
          <p:nvPr/>
        </p:nvGrpSpPr>
        <p:grpSpPr bwMode="auto">
          <a:xfrm>
            <a:off x="766481" y="1143000"/>
            <a:ext cx="10797989" cy="4495800"/>
            <a:chOff x="290513" y="762000"/>
            <a:chExt cx="8686800" cy="5200650"/>
          </a:xfrm>
        </p:grpSpPr>
        <p:pic>
          <p:nvPicPr>
            <p:cNvPr id="512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513" y="762000"/>
              <a:ext cx="8686800" cy="520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ounded Rectangle 4"/>
            <p:cNvSpPr/>
            <p:nvPr/>
          </p:nvSpPr>
          <p:spPr>
            <a:xfrm>
              <a:off x="415926" y="853928"/>
              <a:ext cx="8434387" cy="4906828"/>
            </a:xfrm>
            <a:prstGeom prst="roundRect">
              <a:avLst>
                <a:gd name="adj" fmla="val 5168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90000"/>
                </a:lnSpc>
                <a:defRPr/>
              </a:pPr>
              <a:r>
                <a:rPr lang="vi-VN" altLang="en-US" sz="3200" b="1" dirty="0" smtClean="0">
                  <a:solidFill>
                    <a:srgbClr val="FF0000"/>
                  </a:solidFill>
                </a:rPr>
                <a:t>* </a:t>
              </a:r>
              <a:r>
                <a:rPr lang="vi-VN" altLang="en-US" sz="3200" b="1" dirty="0">
                  <a:solidFill>
                    <a:srgbClr val="FF0000"/>
                  </a:solidFill>
                </a:rPr>
                <a:t>MỤC TIÊU: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altLang="en-US" sz="3200" b="1" dirty="0"/>
                <a:t>    </a:t>
              </a:r>
              <a:r>
                <a:rPr lang="en-US" altLang="en-US" sz="3200" b="1" dirty="0" err="1"/>
                <a:t>Ôn</a:t>
              </a:r>
              <a:r>
                <a:rPr lang="en-US" altLang="en-US" sz="3200" b="1" dirty="0"/>
                <a:t> </a:t>
              </a:r>
              <a:r>
                <a:rPr lang="en-US" sz="3200" b="1" kern="1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200" b="1" kern="1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3200" b="1" kern="1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sz="3200" b="1" kern="1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3200" b="1" kern="1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b="1" kern="1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trái</a:t>
              </a:r>
              <a:r>
                <a:rPr lang="vi-VN" altLang="en-US" sz="3200" b="1" dirty="0" smtClean="0"/>
                <a:t>.</a:t>
              </a:r>
              <a:endParaRPr lang="en-US" altLang="en-US" sz="3200" b="1" dirty="0" smtClean="0"/>
            </a:p>
            <a:p>
              <a:pPr>
                <a:lnSpc>
                  <a:spcPct val="90000"/>
                </a:lnSpc>
                <a:defRPr/>
              </a:pPr>
              <a:r>
                <a:rPr lang="vi-VN" altLang="en-US" sz="3200" b="1" dirty="0" smtClean="0">
                  <a:solidFill>
                    <a:srgbClr val="FF0000"/>
                  </a:solidFill>
                </a:rPr>
                <a:t>* </a:t>
              </a:r>
              <a:r>
                <a:rPr lang="en-US" altLang="en-US" sz="3200" b="1" dirty="0">
                  <a:solidFill>
                    <a:srgbClr val="FF0000"/>
                  </a:solidFill>
                </a:rPr>
                <a:t>YÊU CẦU</a:t>
              </a:r>
              <a:r>
                <a:rPr lang="vi-VN" altLang="en-US" sz="3200" b="1" dirty="0">
                  <a:solidFill>
                    <a:srgbClr val="FF0000"/>
                  </a:solidFill>
                </a:rPr>
                <a:t>: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altLang="en-US" sz="3200" b="1" dirty="0"/>
                <a:t>    </a:t>
              </a:r>
              <a:r>
                <a:rPr lang="vi-VN" altLang="en-US" sz="3200" b="1" dirty="0"/>
                <a:t>Bước đầu biết cách thực hiện động tác </a:t>
              </a:r>
              <a:r>
                <a:rPr lang="en-US" altLang="en-US" sz="3200" b="1" dirty="0" err="1" smtClean="0"/>
                <a:t>đúng</a:t>
              </a:r>
              <a:r>
                <a:rPr lang="en-US" altLang="en-US" sz="3200" b="1" dirty="0" smtClean="0"/>
                <a:t> </a:t>
              </a:r>
              <a:r>
                <a:rPr lang="en-US" altLang="en-US" sz="3200" b="1" dirty="0" err="1" smtClean="0"/>
                <a:t>cơ</a:t>
              </a:r>
              <a:r>
                <a:rPr lang="en-US" altLang="en-US" sz="3200" b="1" dirty="0" smtClean="0"/>
                <a:t> </a:t>
              </a:r>
              <a:r>
                <a:rPr lang="en-US" altLang="en-US" sz="3200" b="1" dirty="0" err="1" smtClean="0"/>
                <a:t>bản</a:t>
              </a:r>
              <a:r>
                <a:rPr lang="en-US" altLang="en-US" sz="3200" b="1" dirty="0" smtClean="0"/>
                <a:t> </a:t>
              </a:r>
              <a:r>
                <a:rPr lang="en-US" altLang="en-US" sz="3200" b="1" dirty="0" err="1" smtClean="0"/>
                <a:t>đúng</a:t>
              </a:r>
              <a:r>
                <a:rPr lang="vi-VN" altLang="en-US" sz="3200" b="1" dirty="0" smtClean="0"/>
                <a:t>.</a:t>
              </a:r>
              <a:endParaRPr lang="vi-VN" altLang="en-US" sz="3200" b="1" dirty="0"/>
            </a:p>
            <a:p>
              <a:pPr>
                <a:lnSpc>
                  <a:spcPct val="90000"/>
                </a:lnSpc>
                <a:defRPr/>
              </a:pPr>
              <a:r>
                <a:rPr lang="en-US" altLang="en-US" sz="3200" b="1" dirty="0"/>
                <a:t> </a:t>
              </a:r>
              <a:r>
                <a:rPr lang="en-US" altLang="en-US" sz="3200" b="1" dirty="0" smtClean="0"/>
                <a:t> </a:t>
              </a:r>
              <a:r>
                <a:rPr lang="vi-VN" altLang="en-US" sz="3200" b="1" dirty="0" smtClean="0"/>
                <a:t> </a:t>
              </a:r>
              <a:r>
                <a:rPr lang="vi-VN" altLang="en-US" sz="3200" b="1" dirty="0"/>
                <a:t>Học nghiêm túc, kĩ luật, tiếp thu tốt nội dung kiến thức bài học</a:t>
              </a:r>
              <a:r>
                <a:rPr lang="vi-VN" altLang="en-US" sz="3200" b="1" dirty="0" smtClean="0"/>
                <a:t>.</a:t>
              </a:r>
              <a:endParaRPr lang="en-US" altLang="en-US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8163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7" descr="blob:file:///993173be-0db6-44b1-ad64-b6bfb7f9ed7b"/>
          <p:cNvSpPr>
            <a:spLocks noChangeAspect="1" noChangeArrowheads="1"/>
          </p:cNvSpPr>
          <p:nvPr/>
        </p:nvSpPr>
        <p:spPr bwMode="auto">
          <a:xfrm>
            <a:off x="5779156" y="878090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2050" name="Picture 2" descr="a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CC7C4"/>
              </a:clrFrom>
              <a:clrTo>
                <a:srgbClr val="CCC7C4">
                  <a:alpha val="0"/>
                </a:srgbClr>
              </a:clrTo>
            </a:clrChange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63"/>
            <a:ext cx="13198842" cy="763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757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an 44"/>
          <p:cNvSpPr/>
          <p:nvPr/>
        </p:nvSpPr>
        <p:spPr>
          <a:xfrm>
            <a:off x="1022985" y="171452"/>
            <a:ext cx="1970088" cy="1221920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954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 CHƠI</a:t>
            </a:r>
          </a:p>
        </p:txBody>
      </p:sp>
      <p:sp>
        <p:nvSpPr>
          <p:cNvPr id="46" name="Wave 45"/>
          <p:cNvSpPr/>
          <p:nvPr/>
        </p:nvSpPr>
        <p:spPr>
          <a:xfrm>
            <a:off x="3391987" y="171451"/>
            <a:ext cx="7528562" cy="1335132"/>
          </a:xfrm>
          <a:prstGeom prst="wave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</a:rPr>
              <a:t>“ </a:t>
            </a:r>
            <a:r>
              <a:rPr lang="en-US" sz="4000" b="1" dirty="0" err="1" smtClean="0">
                <a:solidFill>
                  <a:schemeClr val="bg1"/>
                </a:solidFill>
              </a:rPr>
              <a:t>Thăng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bằng</a:t>
            </a:r>
            <a:r>
              <a:rPr lang="en-US" sz="4000" b="1" dirty="0" smtClean="0">
                <a:solidFill>
                  <a:schemeClr val="bg1"/>
                </a:solidFill>
              </a:rPr>
              <a:t>”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875" t="35641" r="62794" b="46525"/>
          <a:stretch/>
        </p:blipFill>
        <p:spPr>
          <a:xfrm>
            <a:off x="477520" y="1619795"/>
            <a:ext cx="11104879" cy="470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8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an 44"/>
          <p:cNvSpPr/>
          <p:nvPr/>
        </p:nvSpPr>
        <p:spPr>
          <a:xfrm>
            <a:off x="1022985" y="171451"/>
            <a:ext cx="1970088" cy="2031423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954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 CHƠI</a:t>
            </a:r>
          </a:p>
        </p:txBody>
      </p:sp>
      <p:sp>
        <p:nvSpPr>
          <p:cNvPr id="46" name="Wave 45"/>
          <p:cNvSpPr/>
          <p:nvPr/>
        </p:nvSpPr>
        <p:spPr>
          <a:xfrm>
            <a:off x="3391987" y="171451"/>
            <a:ext cx="7659190" cy="1934440"/>
          </a:xfrm>
          <a:prstGeom prst="wave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schemeClr val="bg1"/>
                </a:solidFill>
              </a:rPr>
              <a:t>“ </a:t>
            </a:r>
            <a:r>
              <a:rPr lang="en-US" sz="6000" b="1" dirty="0" err="1" smtClean="0">
                <a:solidFill>
                  <a:schemeClr val="bg1"/>
                </a:solidFill>
              </a:rPr>
              <a:t>Thăng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</a:rPr>
              <a:t>bằng</a:t>
            </a:r>
            <a:r>
              <a:rPr lang="en-US" sz="6000" b="1" dirty="0" smtClean="0">
                <a:solidFill>
                  <a:schemeClr val="bg1"/>
                </a:solidFill>
              </a:rPr>
              <a:t>”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14500" y="2549236"/>
            <a:ext cx="8674100" cy="3546764"/>
          </a:xfrm>
          <a:prstGeom prst="roundRect">
            <a:avLst>
              <a:gd name="adj" fmla="val 32264"/>
            </a:avLst>
          </a:prstGeom>
          <a:solidFill>
            <a:schemeClr val="accent6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 smtClean="0"/>
              <a:t>CÁC EM QUAN SÁT TRANH HƯỚNG DẪN TRÒ CHƠI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62919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D9FEB95-FB14-4C3F-BCF7-DB0225259644}"/>
              </a:ext>
            </a:extLst>
          </p:cNvPr>
          <p:cNvSpPr txBox="1"/>
          <p:nvPr/>
        </p:nvSpPr>
        <p:spPr>
          <a:xfrm>
            <a:off x="0" y="472205"/>
            <a:ext cx="11703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345440"/>
            <a:ext cx="11165840" cy="617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55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635"/>
          </a:xfrm>
        </p:spPr>
        <p:txBody>
          <a:bodyPr>
            <a:normAutofit/>
          </a:bodyPr>
          <a:lstStyle/>
          <a:p>
            <a:pPr lvl="0"/>
            <a:r>
              <a:rPr lang="en-US" smtClean="0">
                <a:solidFill>
                  <a:srgbClr val="4472C4"/>
                </a:solidFill>
                <a:latin typeface="Calibri"/>
              </a:rPr>
              <a:t>                         </a:t>
            </a:r>
            <a:endParaRPr lang="en-US" sz="4900" b="1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345" y="1340768"/>
            <a:ext cx="11881319" cy="4836195"/>
          </a:xfrm>
        </p:spPr>
        <p:txBody>
          <a:bodyPr/>
          <a:lstStyle/>
          <a:p>
            <a:pPr lvl="0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tác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SG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SG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SG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0115" y="3416801"/>
            <a:ext cx="536584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vi-V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Nạp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đủ chất đạm – Protein.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vi-V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“kiêng” chất béo.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vi-V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Tăng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 tinh bột cho cơ thể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</a:t>
            </a:r>
            <a:r>
              <a:rPr kumimoji="0" lang="vi-V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Uống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đủ nước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</a:t>
            </a:r>
            <a:r>
              <a:rPr kumimoji="0" lang="vi-V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sáng trước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8h.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</a:t>
            </a:r>
            <a:r>
              <a:rPr kumimoji="0" lang="vi-V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trưa trước 12h.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7. </a:t>
            </a:r>
            <a:r>
              <a:rPr kumimoji="0" lang="vi-V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tối trước 19h.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608" y="3377902"/>
            <a:ext cx="6291064" cy="348009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0"/>
            <a:ext cx="5760640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11824" y="476672"/>
            <a:ext cx="352839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Củng cố kiến thức</a:t>
            </a:r>
            <a:r>
              <a:rPr lang="en-SG" sz="2800" b="1">
                <a:solidFill>
                  <a:srgbClr val="FF0000"/>
                </a:solidFill>
              </a:rPr>
              <a:t/>
            </a:r>
            <a:br>
              <a:rPr lang="en-SG" sz="2800" b="1">
                <a:solidFill>
                  <a:srgbClr val="FF0000"/>
                </a:solidFill>
              </a:rPr>
            </a:br>
            <a:endParaRPr lang="vi-VN" sz="2800"/>
          </a:p>
        </p:txBody>
      </p:sp>
    </p:spTree>
    <p:extLst>
      <p:ext uri="{BB962C8B-B14F-4D97-AF65-F5344CB8AC3E}">
        <p14:creationId xmlns:p14="http://schemas.microsoft.com/office/powerpoint/2010/main" val="233917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36776" y="533400"/>
            <a:ext cx="7769225" cy="5410200"/>
          </a:xfrm>
          <a:prstGeom prst="ellips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6096000" y="3276601"/>
            <a:ext cx="381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00200" y="1066800"/>
            <a:ext cx="86868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     </a:t>
            </a:r>
            <a:r>
              <a:rPr lang="en-US" altLang="en-US" sz="4400" b="1">
                <a:solidFill>
                  <a:schemeClr val="bg1"/>
                </a:solidFill>
                <a:latin typeface="Arial" panose="020B0604020202020204" pitchFamily="34" charset="0"/>
              </a:rPr>
              <a:t>CHÚC CÁC EM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  <a:latin typeface="Arial" panose="020B0604020202020204" pitchFamily="34" charset="0"/>
              </a:rPr>
              <a:t>CÙNG NGƯỜI THÂN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  <a:latin typeface="Arial" panose="020B0604020202020204" pitchFamily="34" charset="0"/>
              </a:rPr>
              <a:t> TẬP LUYỆN CHĂM CHỈ,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  <a:latin typeface="Arial" panose="020B0604020202020204" pitchFamily="34" charset="0"/>
              </a:rPr>
              <a:t>TĂNG CƯỜNG SỨC KHỎE,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  <a:latin typeface="Arial" panose="020B0604020202020204" pitchFamily="34" charset="0"/>
              </a:rPr>
              <a:t> HỌC TỐT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Arial" panose="020B0604020202020204" pitchFamily="34" charset="0"/>
              </a:rPr>
              <a:t>CHÀO TẠM BIỆT!</a:t>
            </a:r>
          </a:p>
        </p:txBody>
      </p:sp>
      <p:sp>
        <p:nvSpPr>
          <p:cNvPr id="28677" name="AutoShape 5" descr="Á Hậu Biểu Tượng Thể Dục Thao - Miễn Phí vector hình ảnh trên Pixabay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8678" name="AutoShape 7" descr="Á Hậu Biểu Tượng Thể Dục Thao - Miễn Phí vector hình ảnh trên Pixabay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031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2022476" y="765175"/>
            <a:ext cx="3228975" cy="11303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1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Phần mở đầu:</a:t>
            </a:r>
          </a:p>
          <a:p>
            <a:pPr marL="0" indent="0">
              <a:buNone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a.Khởi động: 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693863" y="-28575"/>
            <a:ext cx="982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III. Nội dung và phương pháp giảng dạy:</a:t>
            </a:r>
          </a:p>
        </p:txBody>
      </p:sp>
    </p:spTree>
    <p:extLst>
      <p:ext uri="{BB962C8B-B14F-4D97-AF65-F5344CB8AC3E}">
        <p14:creationId xmlns:p14="http://schemas.microsoft.com/office/powerpoint/2010/main" val="160629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2022476" y="765175"/>
            <a:ext cx="3228975" cy="11303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b="1" dirty="0">
                <a:solidFill>
                  <a:srgbClr val="0000FF"/>
                </a:solidFill>
              </a:rPr>
              <a:t>1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a.Khởi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1716088" y="2438400"/>
            <a:ext cx="3535362" cy="1905000"/>
          </a:xfrm>
          <a:prstGeom prst="cloudCallout">
            <a:avLst>
              <a:gd name="adj1" fmla="val 84027"/>
              <a:gd name="adj2" fmla="val -21500"/>
            </a:avLst>
          </a:prstGeom>
          <a:solidFill>
            <a:srgbClr val="0000FF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303463" y="2981325"/>
            <a:ext cx="2362200" cy="81915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bg1"/>
                </a:solidFill>
              </a:rPr>
              <a:t>Xoay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Khớp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cổ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4" name="Hình ả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0"/>
          <a:stretch>
            <a:fillRect/>
          </a:stretch>
        </p:blipFill>
        <p:spPr bwMode="auto">
          <a:xfrm>
            <a:off x="6410326" y="533400"/>
            <a:ext cx="410527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303463" y="2981325"/>
            <a:ext cx="2362200" cy="81915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bg1"/>
                </a:solidFill>
              </a:rPr>
              <a:t>Xoay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Khớp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vai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9" name="Hình ảnh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9" r="18369"/>
          <a:stretch>
            <a:fillRect/>
          </a:stretch>
        </p:blipFill>
        <p:spPr bwMode="auto">
          <a:xfrm>
            <a:off x="6899276" y="533400"/>
            <a:ext cx="312737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Hình ảnh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1" r="5624"/>
          <a:stretch>
            <a:fillRect/>
          </a:stretch>
        </p:blipFill>
        <p:spPr bwMode="auto">
          <a:xfrm>
            <a:off x="6724651" y="533400"/>
            <a:ext cx="347662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009776" y="2981325"/>
            <a:ext cx="2949575" cy="81915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bg1"/>
                </a:solidFill>
              </a:rPr>
              <a:t>Xoay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cánh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tay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12" name="Hình ảnh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1" r="3448"/>
          <a:stretch>
            <a:fillRect/>
          </a:stretch>
        </p:blipFill>
        <p:spPr bwMode="auto">
          <a:xfrm>
            <a:off x="6638926" y="533400"/>
            <a:ext cx="364807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2009776" y="2981325"/>
            <a:ext cx="2949575" cy="81915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bg1"/>
                </a:solidFill>
              </a:rPr>
              <a:t>Xoay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Khớp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khủy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tay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009776" y="2981325"/>
            <a:ext cx="2949575" cy="81915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bg1"/>
                </a:solidFill>
              </a:rPr>
              <a:t>Xoay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Khớp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cổ</a:t>
            </a:r>
            <a:r>
              <a:rPr lang="en-US" sz="4000" b="1" dirty="0">
                <a:solidFill>
                  <a:schemeClr val="bg1"/>
                </a:solidFill>
              </a:rPr>
              <a:t>  </a:t>
            </a:r>
            <a:r>
              <a:rPr lang="en-US" sz="4000" b="1" dirty="0" err="1">
                <a:solidFill>
                  <a:schemeClr val="bg1"/>
                </a:solidFill>
              </a:rPr>
              <a:t>tay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15" name="Hình ảnh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4" r="9502"/>
          <a:stretch>
            <a:fillRect/>
          </a:stretch>
        </p:blipFill>
        <p:spPr bwMode="auto">
          <a:xfrm>
            <a:off x="6985000" y="533400"/>
            <a:ext cx="2954338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2009776" y="2981325"/>
            <a:ext cx="2949575" cy="81915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bg1"/>
                </a:solidFill>
              </a:rPr>
              <a:t>Xoay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Khớp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hông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17" name="Hình ảnh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9" r="11824"/>
          <a:stretch>
            <a:fillRect/>
          </a:stretch>
        </p:blipFill>
        <p:spPr bwMode="auto">
          <a:xfrm>
            <a:off x="6551613" y="533400"/>
            <a:ext cx="38227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Hình ảnh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9" r="8957"/>
          <a:stretch>
            <a:fillRect/>
          </a:stretch>
        </p:blipFill>
        <p:spPr bwMode="auto">
          <a:xfrm>
            <a:off x="6811963" y="533400"/>
            <a:ext cx="3302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2009776" y="2981325"/>
            <a:ext cx="2949575" cy="81915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bg1"/>
                </a:solidFill>
              </a:rPr>
              <a:t>Xoay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Khớp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gối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20" name="Hình ảnh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8" r="23109"/>
          <a:stretch>
            <a:fillRect/>
          </a:stretch>
        </p:blipFill>
        <p:spPr bwMode="auto">
          <a:xfrm>
            <a:off x="6724651" y="533400"/>
            <a:ext cx="347662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2009776" y="2981325"/>
            <a:ext cx="2949575" cy="81915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bg1"/>
                </a:solidFill>
              </a:rPr>
              <a:t>Xoay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Khớp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cổ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chân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693863" y="-28575"/>
            <a:ext cx="982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III. </a:t>
            </a:r>
            <a:r>
              <a:rPr lang="en-US" altLang="en-US" sz="32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Nội</a:t>
            </a:r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 dung </a:t>
            </a:r>
            <a:r>
              <a:rPr lang="en-US" altLang="en-US" sz="3200" b="1" dirty="0" err="1">
                <a:solidFill>
                  <a:srgbClr val="0000FF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Arial" panose="020B0604020202020204" pitchFamily="34" charset="0"/>
              </a:rPr>
              <a:t>phương</a:t>
            </a:r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Arial" panose="020B0604020202020204" pitchFamily="34" charset="0"/>
              </a:rPr>
              <a:t>pháp</a:t>
            </a:r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Arial" panose="020B0604020202020204" pitchFamily="34" charset="0"/>
              </a:rPr>
              <a:t>giảng</a:t>
            </a:r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Arial" panose="020B0604020202020204" pitchFamily="34" charset="0"/>
              </a:rPr>
              <a:t>dạy</a:t>
            </a:r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441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withGroup">
                            <p:stCondLst>
                              <p:cond delay="2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withGroup">
                            <p:stCondLst>
                              <p:cond delay="46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65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withGroup">
                            <p:stCondLst>
                              <p:cond delay="68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9000"/>
                            </p:stCondLst>
                            <p:childTnLst>
                              <p:par>
                                <p:cTn id="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withGroup">
                            <p:stCondLst>
                              <p:cond delay="91000"/>
                            </p:stCondLst>
                            <p:childTnLst>
                              <p:par>
                                <p:cTn id="83" presetID="10" presetClass="exit" presetSubtype="0" fill="hold" grpId="1" nodeType="after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15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withGroup">
                            <p:stCondLst>
                              <p:cond delay="113500"/>
                            </p:stCondLst>
                            <p:childTnLst>
                              <p:par>
                                <p:cTn id="99" presetID="10" presetClass="exit" presetSubtype="0" fill="hold" grpId="1" nodeType="after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340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withGroup">
                            <p:stCondLst>
                              <p:cond delay="136000"/>
                            </p:stCondLst>
                            <p:childTnLst>
                              <p:par>
                                <p:cTn id="115" presetID="10" presetClass="exit" presetSubtype="0" fill="hold" grpId="1" nodeType="after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65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5" grpId="1"/>
      <p:bldP spid="8" grpId="0"/>
      <p:bldP spid="8" grpId="1"/>
      <p:bldP spid="11" grpId="0"/>
      <p:bldP spid="11" grpId="1"/>
      <p:bldP spid="13" grpId="0"/>
      <p:bldP spid="13" grpId="1"/>
      <p:bldP spid="14" grpId="0"/>
      <p:bldP spid="14" grpId="1"/>
      <p:bldP spid="16" grpId="0"/>
      <p:bldP spid="16" grpId="1"/>
      <p:bldP spid="19" grpId="0"/>
      <p:bldP spid="19" grpId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7" descr="blob:file:///993173be-0db6-44b1-ad64-b6bfb7f9ed7b"/>
          <p:cNvSpPr>
            <a:spLocks noChangeAspect="1" noChangeArrowheads="1"/>
          </p:cNvSpPr>
          <p:nvPr/>
        </p:nvSpPr>
        <p:spPr bwMode="auto">
          <a:xfrm>
            <a:off x="1587500" y="-27463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2" name="Chỗ dành sẵn cho Nội dung 2"/>
          <p:cNvSpPr>
            <a:spLocks noGrp="1"/>
          </p:cNvSpPr>
          <p:nvPr>
            <p:ph idx="1"/>
          </p:nvPr>
        </p:nvSpPr>
        <p:spPr>
          <a:xfrm>
            <a:off x="1892300" y="53976"/>
            <a:ext cx="7937500" cy="16986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en-US" sz="2400" b="1" dirty="0">
                <a:solidFill>
                  <a:srgbClr val="0000FF"/>
                </a:solidFill>
              </a:rPr>
              <a:t>2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TDPTC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058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1524001" y="-201798"/>
            <a:ext cx="96215" cy="403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7610" tIns="71415" rIns="47610" bIns="53958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1524001" y="40095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196" name="Rectangle 9"/>
          <p:cNvSpPr>
            <a:spLocks noChangeArrowheads="1"/>
          </p:cNvSpPr>
          <p:nvPr/>
        </p:nvSpPr>
        <p:spPr bwMode="auto">
          <a:xfrm>
            <a:off x="1524001" y="-44544"/>
            <a:ext cx="65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/>
            </a:r>
            <a:br>
              <a:rPr lang="en-US" altLang="en-US" sz="1100">
                <a:latin typeface="Arial" panose="020B0604020202020204" pitchFamily="34" charset="0"/>
              </a:rPr>
            </a:b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197" name="AutoShape 7" descr="blob:file:///993173be-0db6-44b1-ad64-b6bfb7f9ed7b"/>
          <p:cNvSpPr>
            <a:spLocks noChangeAspect="1" noChangeArrowheads="1"/>
          </p:cNvSpPr>
          <p:nvPr/>
        </p:nvSpPr>
        <p:spPr bwMode="auto">
          <a:xfrm>
            <a:off x="1587500" y="-27463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6" name="Chỗ dành sẵn cho Nội dung 2"/>
          <p:cNvSpPr>
            <a:spLocks noGrp="1"/>
          </p:cNvSpPr>
          <p:nvPr>
            <p:ph idx="1"/>
          </p:nvPr>
        </p:nvSpPr>
        <p:spPr>
          <a:xfrm>
            <a:off x="1892300" y="152401"/>
            <a:ext cx="7937500" cy="1138517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b="1" dirty="0">
                <a:solidFill>
                  <a:srgbClr val="0000FF"/>
                </a:solidFill>
              </a:rPr>
              <a:t>2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54" t="12592" r="10474" b="72878"/>
          <a:stretch>
            <a:fillRect/>
          </a:stretch>
        </p:blipFill>
        <p:spPr bwMode="auto">
          <a:xfrm>
            <a:off x="1524001" y="1413156"/>
            <a:ext cx="8639175" cy="342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524001" y="4690783"/>
            <a:ext cx="1533525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</a:rPr>
              <a:t>TTCB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643312" y="4690783"/>
            <a:ext cx="8001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02262" y="4690783"/>
            <a:ext cx="8001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377112" y="4690783"/>
            <a:ext cx="8001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837613" y="4690783"/>
            <a:ext cx="1535113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966320" y="5388068"/>
            <a:ext cx="9789459" cy="9172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Nhịp</a:t>
            </a:r>
            <a:r>
              <a:rPr lang="en-US" sz="4000" b="1" dirty="0" smtClean="0"/>
              <a:t> 5,6,7,8 </a:t>
            </a:r>
            <a:r>
              <a:rPr lang="en-US" sz="4000" b="1" dirty="0" err="1" smtClean="0"/>
              <a:t>như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nhịp</a:t>
            </a:r>
            <a:r>
              <a:rPr lang="en-US" sz="4000" b="1" dirty="0" smtClean="0"/>
              <a:t> 1 </a:t>
            </a:r>
            <a:r>
              <a:rPr lang="en-US" sz="4000" b="1" dirty="0" err="1" smtClean="0"/>
              <a:t>nhưng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đổi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chân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64367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1524001" y="-201798"/>
            <a:ext cx="96215" cy="403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7610" tIns="71415" rIns="47610" bIns="53958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1524001" y="40095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0244" name="Rectangle 9"/>
          <p:cNvSpPr>
            <a:spLocks noChangeArrowheads="1"/>
          </p:cNvSpPr>
          <p:nvPr/>
        </p:nvSpPr>
        <p:spPr bwMode="auto">
          <a:xfrm>
            <a:off x="1524001" y="-44544"/>
            <a:ext cx="65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/>
            </a:r>
            <a:br>
              <a:rPr lang="en-US" altLang="en-US" sz="1100">
                <a:latin typeface="Arial" panose="020B0604020202020204" pitchFamily="34" charset="0"/>
              </a:rPr>
            </a:b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0245" name="AutoShape 7" descr="blob:file:///993173be-0db6-44b1-ad64-b6bfb7f9ed7b"/>
          <p:cNvSpPr>
            <a:spLocks noChangeAspect="1" noChangeArrowheads="1"/>
          </p:cNvSpPr>
          <p:nvPr/>
        </p:nvSpPr>
        <p:spPr bwMode="auto">
          <a:xfrm>
            <a:off x="1587500" y="-27463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6" name="Chỗ dành sẵn cho Nội dung 2"/>
          <p:cNvSpPr>
            <a:spLocks noGrp="1"/>
          </p:cNvSpPr>
          <p:nvPr>
            <p:ph idx="1"/>
          </p:nvPr>
        </p:nvSpPr>
        <p:spPr>
          <a:xfrm>
            <a:off x="1892300" y="152401"/>
            <a:ext cx="7937500" cy="111162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b="1" dirty="0">
                <a:solidFill>
                  <a:srgbClr val="0000FF"/>
                </a:solidFill>
              </a:rPr>
              <a:t>2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pSp>
        <p:nvGrpSpPr>
          <p:cNvPr id="10247" name="Group 4"/>
          <p:cNvGrpSpPr>
            <a:grpSpLocks/>
          </p:cNvGrpSpPr>
          <p:nvPr/>
        </p:nvGrpSpPr>
        <p:grpSpPr bwMode="auto">
          <a:xfrm>
            <a:off x="1873250" y="4997824"/>
            <a:ext cx="8572500" cy="533400"/>
            <a:chOff x="216626" y="5143471"/>
            <a:chExt cx="8571782" cy="533429"/>
          </a:xfrm>
        </p:grpSpPr>
        <p:sp>
          <p:nvSpPr>
            <p:cNvPr id="19" name="Rectangle 18"/>
            <p:cNvSpPr/>
            <p:nvPr/>
          </p:nvSpPr>
          <p:spPr>
            <a:xfrm>
              <a:off x="216626" y="5143471"/>
              <a:ext cx="1155603" cy="5334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600" b="1" dirty="0">
                  <a:solidFill>
                    <a:schemeClr val="tx1"/>
                  </a:solidFill>
                </a:rPr>
                <a:t>TTCB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981778" y="5143471"/>
              <a:ext cx="800033" cy="5334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600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458071" y="5143471"/>
              <a:ext cx="800033" cy="5334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600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553395" y="5143471"/>
              <a:ext cx="914323" cy="5334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600" b="1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872498" y="5143471"/>
              <a:ext cx="915910" cy="5334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600" b="1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83" t="37483" r="8398" b="47969"/>
          <a:stretch>
            <a:fillRect/>
          </a:stretch>
        </p:blipFill>
        <p:spPr bwMode="auto">
          <a:xfrm>
            <a:off x="1739900" y="1264024"/>
            <a:ext cx="8839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966320" y="5562879"/>
            <a:ext cx="9789459" cy="9172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Nhịp</a:t>
            </a:r>
            <a:r>
              <a:rPr lang="en-US" sz="4000" b="1" dirty="0" smtClean="0"/>
              <a:t> 5,6,7,8 </a:t>
            </a:r>
            <a:r>
              <a:rPr lang="en-US" sz="4000" b="1" dirty="0" err="1" smtClean="0"/>
              <a:t>như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nhịp</a:t>
            </a:r>
            <a:r>
              <a:rPr lang="en-US" sz="4000" b="1" dirty="0" smtClean="0"/>
              <a:t> 1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18437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1524001" y="1566677"/>
            <a:ext cx="96215" cy="403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7610" tIns="71415" rIns="47610" bIns="53958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291" name="Rectangle 8"/>
          <p:cNvSpPr>
            <a:spLocks noChangeArrowheads="1"/>
          </p:cNvSpPr>
          <p:nvPr/>
        </p:nvSpPr>
        <p:spPr bwMode="auto">
          <a:xfrm>
            <a:off x="1524001" y="386263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292" name="AutoShape 7" descr="blob:file:///993173be-0db6-44b1-ad64-b6bfb7f9ed7b"/>
          <p:cNvSpPr>
            <a:spLocks noChangeAspect="1" noChangeArrowheads="1"/>
          </p:cNvSpPr>
          <p:nvPr/>
        </p:nvSpPr>
        <p:spPr bwMode="auto">
          <a:xfrm>
            <a:off x="1587500" y="-27463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6" name="Chỗ dành sẵn cho Nội dung 2"/>
          <p:cNvSpPr txBox="1">
            <a:spLocks/>
          </p:cNvSpPr>
          <p:nvPr/>
        </p:nvSpPr>
        <p:spPr bwMode="auto">
          <a:xfrm>
            <a:off x="1892300" y="152400"/>
            <a:ext cx="7937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2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Phần cơ bản: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động tác chân: </a:t>
            </a:r>
          </a:p>
        </p:txBody>
      </p:sp>
      <p:pic>
        <p:nvPicPr>
          <p:cNvPr id="11" name="Picture 3" descr="a2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0CBCF"/>
              </a:clrFrom>
              <a:clrTo>
                <a:srgbClr val="D0CBCF">
                  <a:alpha val="0"/>
                </a:srgbClr>
              </a:clrTo>
            </a:clrChange>
            <a:lum bright="20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1085943"/>
            <a:ext cx="89281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962400" y="4724493"/>
            <a:ext cx="4572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05563" y="4565743"/>
            <a:ext cx="4572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50238" y="4564156"/>
            <a:ext cx="4572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012363" y="4533993"/>
            <a:ext cx="4572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24039" y="4724493"/>
            <a:ext cx="947737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</a:rPr>
              <a:t>TTCB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66320" y="5388068"/>
            <a:ext cx="9789459" cy="9172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Nhịp</a:t>
            </a:r>
            <a:r>
              <a:rPr lang="en-US" sz="4000" b="1" dirty="0" smtClean="0"/>
              <a:t> 5,6,7,8 </a:t>
            </a:r>
            <a:r>
              <a:rPr lang="en-US" sz="4000" b="1" dirty="0" err="1" smtClean="0"/>
              <a:t>như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nhịp</a:t>
            </a:r>
            <a:r>
              <a:rPr lang="en-US" sz="4000" b="1" dirty="0" smtClean="0"/>
              <a:t> 1 </a:t>
            </a:r>
            <a:r>
              <a:rPr lang="en-US" sz="4000" b="1" dirty="0" err="1" smtClean="0"/>
              <a:t>nhưng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đổi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chân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50998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7" descr="blob:file:///993173be-0db6-44b1-ad64-b6bfb7f9ed7b"/>
          <p:cNvSpPr>
            <a:spLocks noChangeAspect="1" noChangeArrowheads="1"/>
          </p:cNvSpPr>
          <p:nvPr/>
        </p:nvSpPr>
        <p:spPr bwMode="auto">
          <a:xfrm>
            <a:off x="1587500" y="-27463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1524001" y="1566677"/>
            <a:ext cx="96215" cy="403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7610" tIns="71415" rIns="47610" bIns="53958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340" name="Rectangle 8"/>
          <p:cNvSpPr>
            <a:spLocks noChangeArrowheads="1"/>
          </p:cNvSpPr>
          <p:nvPr/>
        </p:nvSpPr>
        <p:spPr bwMode="auto">
          <a:xfrm>
            <a:off x="1524001" y="1808570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2" name="Chỗ dành sẵn cho Nội dung 2"/>
          <p:cNvSpPr txBox="1">
            <a:spLocks/>
          </p:cNvSpPr>
          <p:nvPr/>
        </p:nvSpPr>
        <p:spPr bwMode="auto">
          <a:xfrm>
            <a:off x="1892300" y="152400"/>
            <a:ext cx="7937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2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Phần cơ bản: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động tác lưng bụng: </a:t>
            </a:r>
          </a:p>
        </p:txBody>
      </p:sp>
      <p:pic>
        <p:nvPicPr>
          <p:cNvPr id="16" name="Picture 13" descr="a2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5CCCF"/>
              </a:clrFrom>
              <a:clrTo>
                <a:srgbClr val="D5CC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7"/>
          <a:stretch>
            <a:fillRect/>
          </a:stretch>
        </p:blipFill>
        <p:spPr bwMode="auto">
          <a:xfrm>
            <a:off x="1739900" y="1219200"/>
            <a:ext cx="844867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966320" y="5388068"/>
            <a:ext cx="9789459" cy="9172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Nhịp</a:t>
            </a:r>
            <a:r>
              <a:rPr lang="en-US" sz="4000" b="1" dirty="0" smtClean="0"/>
              <a:t> 5,6,7,8 </a:t>
            </a:r>
            <a:r>
              <a:rPr lang="en-US" sz="4000" b="1" dirty="0" err="1" smtClean="0"/>
              <a:t>như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nhịp</a:t>
            </a:r>
            <a:r>
              <a:rPr lang="en-US" sz="4000" b="1" dirty="0" smtClean="0"/>
              <a:t> 1 </a:t>
            </a:r>
            <a:r>
              <a:rPr lang="en-US" sz="4000" b="1" dirty="0" err="1" smtClean="0"/>
              <a:t>nhưng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đổi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chân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78626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588</Words>
  <Application>Microsoft Office PowerPoint</Application>
  <PresentationFormat>Widescreen</PresentationFormat>
  <Paragraphs>143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 Tiết 31: Ôn đi trên vạch thẳng hai tay chống hông và đi trên vạch thẳng hai tay dang ngang.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AutoBVT</cp:lastModifiedBy>
  <cp:revision>89</cp:revision>
  <dcterms:created xsi:type="dcterms:W3CDTF">2021-11-28T13:36:39Z</dcterms:created>
  <dcterms:modified xsi:type="dcterms:W3CDTF">2022-02-03T07:10:00Z</dcterms:modified>
</cp:coreProperties>
</file>